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5" r:id="rId22"/>
    <p:sldId id="280" r:id="rId23"/>
    <p:sldId id="281" r:id="rId24"/>
    <p:sldId id="282" r:id="rId25"/>
    <p:sldId id="283" r:id="rId26"/>
    <p:sldId id="286" r:id="rId27"/>
    <p:sldId id="287" r:id="rId28"/>
    <p:sldId id="284" r:id="rId29"/>
    <p:sldId id="288" r:id="rId3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D2E3C7"/>
    <a:srgbClr val="AED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6" autoAdjust="0"/>
    <p:restoredTop sz="83777" autoAdjust="0"/>
  </p:normalViewPr>
  <p:slideViewPr>
    <p:cSldViewPr snapToGrid="0">
      <p:cViewPr varScale="1">
        <p:scale>
          <a:sx n="55" d="100"/>
          <a:sy n="55" d="100"/>
        </p:scale>
        <p:origin x="102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A2925-C669-47C4-8807-3F1BE4EB6F78}" type="datetimeFigureOut">
              <a:rPr lang="en-DE" smtClean="0"/>
              <a:t>03/11/2022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79AE2-3C28-47E4-9486-0D400352D85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527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550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512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2919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8229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6987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4354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066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974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674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3021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864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3651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691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Small positive </a:t>
            </a:r>
            <a:r>
              <a:rPr lang="de-DE" dirty="0" err="1"/>
              <a:t>peak</a:t>
            </a:r>
            <a:r>
              <a:rPr lang="de-DE" dirty="0"/>
              <a:t> – </a:t>
            </a:r>
            <a:r>
              <a:rPr lang="de-DE" dirty="0" err="1"/>
              <a:t>indicates</a:t>
            </a:r>
            <a:r>
              <a:rPr lang="de-DE" dirty="0"/>
              <a:t> </a:t>
            </a:r>
            <a:r>
              <a:rPr lang="de-DE" dirty="0" err="1"/>
              <a:t>weak</a:t>
            </a:r>
            <a:r>
              <a:rPr lang="de-DE" dirty="0"/>
              <a:t> </a:t>
            </a:r>
            <a:r>
              <a:rPr lang="de-DE" dirty="0" err="1"/>
              <a:t>lowpass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  <a:p>
            <a:r>
              <a:rPr lang="de-DE" dirty="0"/>
              <a:t>Large negative </a:t>
            </a:r>
            <a:r>
              <a:rPr lang="de-DE" dirty="0" err="1"/>
              <a:t>peak</a:t>
            </a:r>
            <a:r>
              <a:rPr lang="de-DE" dirty="0"/>
              <a:t> – </a:t>
            </a:r>
            <a:r>
              <a:rPr lang="de-DE" dirty="0" err="1"/>
              <a:t>indicates</a:t>
            </a:r>
            <a:r>
              <a:rPr lang="de-DE" dirty="0"/>
              <a:t> strong </a:t>
            </a:r>
            <a:r>
              <a:rPr lang="de-DE" dirty="0" err="1"/>
              <a:t>highpass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  <a:p>
            <a:endParaRPr lang="de-DE" dirty="0"/>
          </a:p>
          <a:p>
            <a:r>
              <a:rPr lang="de-DE" dirty="0"/>
              <a:t>Spikes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troughs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signal</a:t>
            </a:r>
            <a:endParaRPr lang="de-DE" dirty="0"/>
          </a:p>
          <a:p>
            <a:r>
              <a:rPr lang="de-DE" dirty="0"/>
              <a:t>Width </a:t>
            </a:r>
            <a:r>
              <a:rPr lang="de-DE" dirty="0" err="1"/>
              <a:t>of</a:t>
            </a:r>
            <a:r>
              <a:rPr lang="de-DE" dirty="0"/>
              <a:t> STA </a:t>
            </a:r>
            <a:r>
              <a:rPr lang="de-DE" dirty="0" err="1"/>
              <a:t>about</a:t>
            </a:r>
            <a:r>
              <a:rPr lang="de-DE" dirty="0"/>
              <a:t> 15 </a:t>
            </a:r>
            <a:r>
              <a:rPr lang="de-DE" dirty="0" err="1"/>
              <a:t>ms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1/0.015 = 65 Hz</a:t>
            </a:r>
          </a:p>
          <a:p>
            <a:endParaRPr lang="de-DE" dirty="0"/>
          </a:p>
          <a:p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beat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coupled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216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9AE2-3C28-47E4-9486-0D400352D85A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439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BB624-3C4A-4980-A54C-9F69DEE117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59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Title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8FE92C-2612-4952-A0BF-8ABE555F6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6265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FD75B-0356-41C5-9D5F-D6C74C21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CD33D089-FBEF-4C7D-A497-2417273AE2D1}" type="datetimeFigureOut">
              <a:rPr lang="en-DE" smtClean="0"/>
              <a:pPr/>
              <a:t>03/11/2022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C79E4-D5A5-4889-BF96-9392A5B0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82A03-1B25-47A7-8431-F61C202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3D5545A-3D95-401C-BE0C-2F4BB4F5A9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459977"/>
            <a:ext cx="9144000" cy="74067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Speakers</a:t>
            </a: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57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n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BB624-3C4A-4980-A54C-9F69DEE117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59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Title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8FE92C-2612-4952-A0BF-8ABE555F69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6265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2FD75B-0356-41C5-9D5F-D6C74C21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CD33D089-FBEF-4C7D-A497-2417273AE2D1}" type="datetimeFigureOut">
              <a:rPr lang="en-DE" smtClean="0"/>
              <a:pPr/>
              <a:t>03/11/2022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EC79E4-D5A5-4889-BF96-9392A5B0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82A03-1B25-47A7-8431-F61C202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189CB405-3D0B-40B4-B865-7669680D3AD7}"/>
              </a:ext>
            </a:extLst>
          </p:cNvPr>
          <p:cNvSpPr txBox="1">
            <a:spLocks/>
          </p:cNvSpPr>
          <p:nvPr userDrawn="1"/>
        </p:nvSpPr>
        <p:spPr>
          <a:xfrm>
            <a:off x="1524000" y="4444102"/>
            <a:ext cx="9144000" cy="861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dirty="0">
                <a:solidFill>
                  <a:schemeClr val="bg1">
                    <a:lumMod val="95000"/>
                  </a:schemeClr>
                </a:solidFill>
              </a:rPr>
              <a:t>Speakers</a:t>
            </a:r>
            <a:endParaRPr lang="en-DE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5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632E12E-C61D-49B6-81CD-5C4A4CAF7D3B}"/>
              </a:ext>
            </a:extLst>
          </p:cNvPr>
          <p:cNvSpPr/>
          <p:nvPr userDrawn="1"/>
        </p:nvSpPr>
        <p:spPr>
          <a:xfrm>
            <a:off x="0" y="5765516"/>
            <a:ext cx="12192000" cy="1125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39AE91-93EF-4C36-8DFE-6B66F3B928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1405"/>
            <a:ext cx="10515600" cy="4094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Title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59A478-1BEC-487B-82AC-53B88FF3B987}"/>
              </a:ext>
            </a:extLst>
          </p:cNvPr>
          <p:cNvSpPr/>
          <p:nvPr userDrawn="1"/>
        </p:nvSpPr>
        <p:spPr>
          <a:xfrm>
            <a:off x="0" y="0"/>
            <a:ext cx="12192000" cy="7139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376FB34-0302-4196-AAC4-184D5011B8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65376"/>
            <a:ext cx="10515600" cy="474705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Bullet points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060D0D-648D-42A5-82E3-B17F2A4749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254"/>
            <a:ext cx="10515599" cy="50178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A8BDBC6-AC04-491E-87E1-DC4C2EF9E1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5840067"/>
            <a:ext cx="10515599" cy="976313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Citations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7461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7139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14EEBCD-5CA7-401D-83B1-2B576454AB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65376"/>
            <a:ext cx="10515600" cy="533789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Bullet points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F536CE-FA90-476C-AF8F-94DC2DE0B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254"/>
            <a:ext cx="10515599" cy="50178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DE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5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black with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27065923-8C55-476D-BBA6-2FC1B8FA3257}"/>
              </a:ext>
            </a:extLst>
          </p:cNvPr>
          <p:cNvSpPr/>
          <p:nvPr userDrawn="1"/>
        </p:nvSpPr>
        <p:spPr>
          <a:xfrm>
            <a:off x="0" y="5765516"/>
            <a:ext cx="12192000" cy="11254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57655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DA2C17B4-7530-4DAF-B8E3-603E68F7A8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5840067"/>
            <a:ext cx="10515599" cy="976313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Citations</a:t>
            </a:r>
            <a:endParaRPr lang="en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766F92DE-75C5-44B8-9D8C-53C436D9F8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191" y="1399690"/>
            <a:ext cx="9211618" cy="2967037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dirty="0"/>
              <a:t>Statement on black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112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black without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E1C2204-D7BE-4B42-A2AC-FAEF04DA19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8843D-62C2-4504-86B2-EC9271C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4BC319-61CF-4C30-9809-5F6A2C0412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191" y="1945482"/>
            <a:ext cx="9211618" cy="2967037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dirty="0"/>
              <a:t>Statement on black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9123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51451C-3D03-4DA7-BC24-9A683B232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80558"/>
            <a:ext cx="10515600" cy="3736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39522-5EF6-4C45-A85E-D2014682C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3E942C2-F7BF-498D-8A53-91E0FDF029C3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2AD710AC-A647-49B3-AFB0-6425923C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DFE13A1-9AAA-4668-B259-4B8DBE867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55248DE-B0AF-4FB6-AEA7-29CB0883B725}" type="datetimeFigureOut">
              <a:rPr lang="en-DE" smtClean="0"/>
              <a:pPr/>
              <a:t>03/11/2022</a:t>
            </a:fld>
            <a:endParaRPr lang="en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D3FE7FD-7CC9-4423-B496-4ABF06DE1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63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1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3C871-5816-35A8-4052-41B9218B5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590"/>
            <a:ext cx="9144000" cy="32124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/>
              <a:t>Intracellular recordings in the ELL of a weakly electric fish</a:t>
            </a:r>
            <a:endParaRPr lang="en-DE" sz="4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B1577C-D669-5A5C-2D46-C71AE130B2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Kathrin Root, Alexander Wendt, Patrick Weygoldt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310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Brain regions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497A5AE1-728C-BFFD-9839-8D545A948DBE}"/>
              </a:ext>
            </a:extLst>
          </p:cNvPr>
          <p:cNvGrpSpPr/>
          <p:nvPr/>
        </p:nvGrpSpPr>
        <p:grpSpPr>
          <a:xfrm>
            <a:off x="838200" y="950752"/>
            <a:ext cx="4786562" cy="5668206"/>
            <a:chOff x="838200" y="950752"/>
            <a:chExt cx="4786562" cy="5668206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2888C3F2-1BE5-5178-7DF0-97057CC13EBD}"/>
                </a:ext>
              </a:extLst>
            </p:cNvPr>
            <p:cNvGrpSpPr/>
            <p:nvPr/>
          </p:nvGrpSpPr>
          <p:grpSpPr>
            <a:xfrm>
              <a:off x="838200" y="950752"/>
              <a:ext cx="4786562" cy="5668206"/>
              <a:chOff x="838200" y="950752"/>
              <a:chExt cx="4786562" cy="5668206"/>
            </a:xfrm>
          </p:grpSpPr>
          <p:pic>
            <p:nvPicPr>
              <p:cNvPr id="29" name="Picture 5">
                <a:extLst>
                  <a:ext uri="{FF2B5EF4-FFF2-40B4-BE49-F238E27FC236}">
                    <a16:creationId xmlns:a16="http://schemas.microsoft.com/office/drawing/2014/main" id="{068DEFF8-C9D3-266F-0199-D16EBF62F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950752"/>
                <a:ext cx="4786562" cy="5552790"/>
              </a:xfrm>
              <a:prstGeom prst="rect">
                <a:avLst/>
              </a:prstGeom>
            </p:spPr>
          </p:pic>
          <p:sp>
            <p:nvSpPr>
              <p:cNvPr id="34" name="TextBox 3">
                <a:extLst>
                  <a:ext uri="{FF2B5EF4-FFF2-40B4-BE49-F238E27FC236}">
                    <a16:creationId xmlns:a16="http://schemas.microsoft.com/office/drawing/2014/main" id="{4DF348D4-8E40-E11C-5D06-5BF1F7F75234}"/>
                  </a:ext>
                </a:extLst>
              </p:cNvPr>
              <p:cNvSpPr txBox="1"/>
              <p:nvPr/>
            </p:nvSpPr>
            <p:spPr>
              <a:xfrm>
                <a:off x="838200" y="6388126"/>
                <a:ext cx="38128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>
                    <a:solidFill>
                      <a:schemeClr val="bg1">
                        <a:lumMod val="75000"/>
                      </a:schemeClr>
                    </a:solidFill>
                  </a:rPr>
                  <a:t>http://nelson.beckman.illinois.edu/atlas.html</a:t>
                </a:r>
              </a:p>
            </p:txBody>
          </p:sp>
        </p:grp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0A8F9C54-E030-67CE-F520-683CBA3F871A}"/>
                </a:ext>
              </a:extLst>
            </p:cNvPr>
            <p:cNvCxnSpPr>
              <a:cxnSpLocks/>
            </p:cNvCxnSpPr>
            <p:nvPr/>
          </p:nvCxnSpPr>
          <p:spPr>
            <a:xfrm>
              <a:off x="1726188" y="1237053"/>
              <a:ext cx="0" cy="46712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7F3DFD8-FB07-A274-D035-E584B271C90C}"/>
              </a:ext>
            </a:extLst>
          </p:cNvPr>
          <p:cNvGrpSpPr/>
          <p:nvPr/>
        </p:nvGrpSpPr>
        <p:grpSpPr>
          <a:xfrm>
            <a:off x="5898659" y="792344"/>
            <a:ext cx="5711991" cy="5826614"/>
            <a:chOff x="6096003" y="851152"/>
            <a:chExt cx="5155055" cy="5258502"/>
          </a:xfrm>
        </p:grpSpPr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395FAD88-AD67-F6BD-0064-43B7565F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3" y="851152"/>
              <a:ext cx="5155055" cy="5155055"/>
            </a:xfrm>
            <a:prstGeom prst="rect">
              <a:avLst/>
            </a:prstGeom>
          </p:spPr>
        </p:pic>
        <p:sp>
          <p:nvSpPr>
            <p:cNvPr id="33" name="TextBox 2">
              <a:extLst>
                <a:ext uri="{FF2B5EF4-FFF2-40B4-BE49-F238E27FC236}">
                  <a16:creationId xmlns:a16="http://schemas.microsoft.com/office/drawing/2014/main" id="{59DD0425-281F-6A3D-D3F7-52DC4FAEBEC8}"/>
                </a:ext>
              </a:extLst>
            </p:cNvPr>
            <p:cNvSpPr txBox="1"/>
            <p:nvPr/>
          </p:nvSpPr>
          <p:spPr>
            <a:xfrm>
              <a:off x="6096003" y="5878822"/>
              <a:ext cx="38128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>
                      <a:lumMod val="75000"/>
                    </a:schemeClr>
                  </a:solidFill>
                </a:rPr>
                <a:t>http://nelson.beckman.illinois.edu/atlas.html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560BCE-B28C-09E7-3A75-D1907A4E5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Literature stimuli are confined to </a:t>
            </a:r>
            <a:r>
              <a:rPr lang="en-GB" b="1" dirty="0"/>
              <a:t>small frequency ranges </a:t>
            </a:r>
            <a:r>
              <a:rPr lang="en-GB" b="1" dirty="0">
                <a:solidFill>
                  <a:srgbClr val="FF0000"/>
                </a:solidFill>
              </a:rPr>
              <a:t>source</a:t>
            </a:r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/>
              <a:t>Natural stimulus regime is </a:t>
            </a:r>
            <a:r>
              <a:rPr lang="en-GB" sz="1800" b="1" dirty="0"/>
              <a:t>much more diverse </a:t>
            </a:r>
            <a:r>
              <a:rPr lang="en-GB" sz="1800" b="1" dirty="0">
                <a:solidFill>
                  <a:srgbClr val="FF0000"/>
                </a:solidFill>
              </a:rPr>
              <a:t>source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How are chirps encoded for diverse difference frequencies?</a:t>
            </a:r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Find ELL pyramidal cells …</a:t>
            </a:r>
          </a:p>
          <a:p>
            <a:r>
              <a:rPr lang="en-GB" dirty="0"/>
              <a:t>Does the cell react to a chirp?</a:t>
            </a:r>
          </a:p>
          <a:p>
            <a:r>
              <a:rPr lang="en-GB" dirty="0"/>
              <a:t>…</a:t>
            </a:r>
          </a:p>
          <a:p>
            <a:pPr marL="0" indent="0">
              <a:buNone/>
            </a:pPr>
            <a:endParaRPr lang="en-GB" sz="1800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37583D-3B6C-E912-8199-5BDAF217C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Research aim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4876190-DE00-3772-72F8-CBEE8BA7960C}"/>
              </a:ext>
            </a:extLst>
          </p:cNvPr>
          <p:cNvSpPr txBox="1">
            <a:spLocks/>
          </p:cNvSpPr>
          <p:nvPr/>
        </p:nvSpPr>
        <p:spPr>
          <a:xfrm>
            <a:off x="838200" y="4286999"/>
            <a:ext cx="3644900" cy="170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33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Methods – Recording setup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7F600572-ADCE-1E08-8037-816B6A3916E2}"/>
              </a:ext>
            </a:extLst>
          </p:cNvPr>
          <p:cNvGrpSpPr/>
          <p:nvPr/>
        </p:nvGrpSpPr>
        <p:grpSpPr>
          <a:xfrm>
            <a:off x="4152901" y="1091124"/>
            <a:ext cx="7621894" cy="4675751"/>
            <a:chOff x="4365881" y="1604563"/>
            <a:chExt cx="7469744" cy="4582412"/>
          </a:xfrm>
        </p:grpSpPr>
        <p:grpSp>
          <p:nvGrpSpPr>
            <p:cNvPr id="87" name="Group 93">
              <a:extLst>
                <a:ext uri="{FF2B5EF4-FFF2-40B4-BE49-F238E27FC236}">
                  <a16:creationId xmlns:a16="http://schemas.microsoft.com/office/drawing/2014/main" id="{458459A8-7958-D501-ED18-3AA3692B09FE}"/>
                </a:ext>
              </a:extLst>
            </p:cNvPr>
            <p:cNvGrpSpPr/>
            <p:nvPr/>
          </p:nvGrpSpPr>
          <p:grpSpPr>
            <a:xfrm>
              <a:off x="4365881" y="1604563"/>
              <a:ext cx="7469744" cy="4582412"/>
              <a:chOff x="4365881" y="1604563"/>
              <a:chExt cx="7469744" cy="4582412"/>
            </a:xfrm>
          </p:grpSpPr>
          <p:grpSp>
            <p:nvGrpSpPr>
              <p:cNvPr id="88" name="Group 3">
                <a:extLst>
                  <a:ext uri="{FF2B5EF4-FFF2-40B4-BE49-F238E27FC236}">
                    <a16:creationId xmlns:a16="http://schemas.microsoft.com/office/drawing/2014/main" id="{A0277E42-6C4E-BD3F-C4FC-F824B143CD69}"/>
                  </a:ext>
                </a:extLst>
              </p:cNvPr>
              <p:cNvGrpSpPr/>
              <p:nvPr/>
            </p:nvGrpSpPr>
            <p:grpSpPr>
              <a:xfrm>
                <a:off x="4365881" y="1604563"/>
                <a:ext cx="7469744" cy="4582412"/>
                <a:chOff x="3385226" y="1542342"/>
                <a:chExt cx="6361891" cy="3840251"/>
              </a:xfrm>
            </p:grpSpPr>
            <p:sp>
              <p:nvSpPr>
                <p:cNvPr id="90" name="Rectangle 4">
                  <a:extLst>
                    <a:ext uri="{FF2B5EF4-FFF2-40B4-BE49-F238E27FC236}">
                      <a16:creationId xmlns:a16="http://schemas.microsoft.com/office/drawing/2014/main" id="{16443D95-B490-3BA2-8FD9-BF65721773D7}"/>
                    </a:ext>
                  </a:extLst>
                </p:cNvPr>
                <p:cNvSpPr/>
                <p:nvPr/>
              </p:nvSpPr>
              <p:spPr>
                <a:xfrm>
                  <a:off x="3385226" y="2877392"/>
                  <a:ext cx="1343227" cy="1480597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Rectangle 5">
                  <a:extLst>
                    <a:ext uri="{FF2B5EF4-FFF2-40B4-BE49-F238E27FC236}">
                      <a16:creationId xmlns:a16="http://schemas.microsoft.com/office/drawing/2014/main" id="{40FE2186-1414-76CA-F897-56D753F7B747}"/>
                    </a:ext>
                  </a:extLst>
                </p:cNvPr>
                <p:cNvSpPr/>
                <p:nvPr/>
              </p:nvSpPr>
              <p:spPr>
                <a:xfrm>
                  <a:off x="5569085" y="3263630"/>
                  <a:ext cx="413426" cy="330740"/>
                </a:xfrm>
                <a:prstGeom prst="rect">
                  <a:avLst/>
                </a:prstGeom>
                <a:solidFill>
                  <a:schemeClr val="accent4"/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Rectangle 6">
                  <a:extLst>
                    <a:ext uri="{FF2B5EF4-FFF2-40B4-BE49-F238E27FC236}">
                      <a16:creationId xmlns:a16="http://schemas.microsoft.com/office/drawing/2014/main" id="{C72A05E0-2B90-8942-C601-0D5E34E18E25}"/>
                    </a:ext>
                  </a:extLst>
                </p:cNvPr>
                <p:cNvSpPr/>
                <p:nvPr/>
              </p:nvSpPr>
              <p:spPr>
                <a:xfrm>
                  <a:off x="6689386" y="3263630"/>
                  <a:ext cx="413426" cy="330740"/>
                </a:xfrm>
                <a:prstGeom prst="rect">
                  <a:avLst/>
                </a:prstGeom>
                <a:solidFill>
                  <a:schemeClr val="accent3"/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93" name="Rectangle 7">
                  <a:extLst>
                    <a:ext uri="{FF2B5EF4-FFF2-40B4-BE49-F238E27FC236}">
                      <a16:creationId xmlns:a16="http://schemas.microsoft.com/office/drawing/2014/main" id="{3F37020D-3313-C3B7-55F7-1C9F398AD64C}"/>
                    </a:ext>
                  </a:extLst>
                </p:cNvPr>
                <p:cNvSpPr/>
                <p:nvPr/>
              </p:nvSpPr>
              <p:spPr>
                <a:xfrm>
                  <a:off x="8662483" y="1542342"/>
                  <a:ext cx="1084634" cy="1099226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94" name="Straight Connector 8">
                  <a:extLst>
                    <a:ext uri="{FF2B5EF4-FFF2-40B4-BE49-F238E27FC236}">
                      <a16:creationId xmlns:a16="http://schemas.microsoft.com/office/drawing/2014/main" id="{C1D77463-D943-55F6-6699-504AD085E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97825" y="2054485"/>
                  <a:ext cx="0" cy="132528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">
                  <a:extLst>
                    <a:ext uri="{FF2B5EF4-FFF2-40B4-BE49-F238E27FC236}">
                      <a16:creationId xmlns:a16="http://schemas.microsoft.com/office/drawing/2014/main" id="{620832D4-08DD-8D86-93BD-9F14FE205FCC}"/>
                    </a:ext>
                  </a:extLst>
                </p:cNvPr>
                <p:cNvCxnSpPr>
                  <a:cxnSpLocks/>
                  <a:stCxn id="101" idx="0"/>
                </p:cNvCxnSpPr>
                <p:nvPr/>
              </p:nvCxnSpPr>
              <p:spPr>
                <a:xfrm flipH="1" flipV="1">
                  <a:off x="3988471" y="2159243"/>
                  <a:ext cx="6390" cy="135536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10">
                  <a:extLst>
                    <a:ext uri="{FF2B5EF4-FFF2-40B4-BE49-F238E27FC236}">
                      <a16:creationId xmlns:a16="http://schemas.microsoft.com/office/drawing/2014/main" id="{D63141B2-4455-AB21-4F3F-2B5BC1B76A68}"/>
                    </a:ext>
                  </a:extLst>
                </p:cNvPr>
                <p:cNvCxnSpPr>
                  <a:cxnSpLocks/>
                  <a:endCxn id="93" idx="1"/>
                </p:cNvCxnSpPr>
                <p:nvPr/>
              </p:nvCxnSpPr>
              <p:spPr>
                <a:xfrm>
                  <a:off x="7905348" y="2091955"/>
                  <a:ext cx="757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11">
                  <a:extLst>
                    <a:ext uri="{FF2B5EF4-FFF2-40B4-BE49-F238E27FC236}">
                      <a16:creationId xmlns:a16="http://schemas.microsoft.com/office/drawing/2014/main" id="{FF8869DE-C1BE-8141-296C-98C1AC34E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502" y="2960154"/>
                  <a:ext cx="191380" cy="0"/>
                </a:xfrm>
                <a:prstGeom prst="line">
                  <a:avLst/>
                </a:prstGeom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98" name="Graphic 12" descr="Fish outline">
                  <a:extLst>
                    <a:ext uri="{FF2B5EF4-FFF2-40B4-BE49-F238E27FC236}">
                      <a16:creationId xmlns:a16="http://schemas.microsoft.com/office/drawing/2014/main" id="{FA950E71-AD66-A73C-3F63-DEE54257C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44643" y="3184999"/>
                  <a:ext cx="813138" cy="813138"/>
                </a:xfrm>
                <a:prstGeom prst="rect">
                  <a:avLst/>
                </a:prstGeom>
              </p:spPr>
            </p:pic>
            <p:sp>
              <p:nvSpPr>
                <p:cNvPr id="99" name="Flowchart: Connector 13">
                  <a:extLst>
                    <a:ext uri="{FF2B5EF4-FFF2-40B4-BE49-F238E27FC236}">
                      <a16:creationId xmlns:a16="http://schemas.microsoft.com/office/drawing/2014/main" id="{E5B5F6CD-BA2D-DE2B-DC37-A5817AAC592F}"/>
                    </a:ext>
                  </a:extLst>
                </p:cNvPr>
                <p:cNvSpPr/>
                <p:nvPr/>
              </p:nvSpPr>
              <p:spPr>
                <a:xfrm>
                  <a:off x="3618690" y="3428999"/>
                  <a:ext cx="77300" cy="8268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Flowchart: Connector 14">
                  <a:extLst>
                    <a:ext uri="{FF2B5EF4-FFF2-40B4-BE49-F238E27FC236}">
                      <a16:creationId xmlns:a16="http://schemas.microsoft.com/office/drawing/2014/main" id="{DE2EBFFF-F3F8-2E32-0064-6C9D2BBDB91F}"/>
                    </a:ext>
                  </a:extLst>
                </p:cNvPr>
                <p:cNvSpPr/>
                <p:nvPr/>
              </p:nvSpPr>
              <p:spPr>
                <a:xfrm>
                  <a:off x="4456338" y="3428999"/>
                  <a:ext cx="77300" cy="8268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Flowchart: Connector 16">
                  <a:extLst>
                    <a:ext uri="{FF2B5EF4-FFF2-40B4-BE49-F238E27FC236}">
                      <a16:creationId xmlns:a16="http://schemas.microsoft.com/office/drawing/2014/main" id="{19A4D646-3F8D-920F-6225-4B05BC7C8BDD}"/>
                    </a:ext>
                  </a:extLst>
                </p:cNvPr>
                <p:cNvSpPr/>
                <p:nvPr/>
              </p:nvSpPr>
              <p:spPr>
                <a:xfrm>
                  <a:off x="3956210" y="3514604"/>
                  <a:ext cx="77300" cy="54718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Flowchart: Connector 17">
                  <a:extLst>
                    <a:ext uri="{FF2B5EF4-FFF2-40B4-BE49-F238E27FC236}">
                      <a16:creationId xmlns:a16="http://schemas.microsoft.com/office/drawing/2014/main" id="{5A0C2083-6937-0817-F1A7-F0C4B8B02821}"/>
                    </a:ext>
                  </a:extLst>
                </p:cNvPr>
                <p:cNvSpPr/>
                <p:nvPr/>
              </p:nvSpPr>
              <p:spPr>
                <a:xfrm>
                  <a:off x="3852414" y="3732615"/>
                  <a:ext cx="77300" cy="82685"/>
                </a:xfrm>
                <a:prstGeom prst="flowChartConnec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" name="Flowchart: Connector 18">
                  <a:extLst>
                    <a:ext uri="{FF2B5EF4-FFF2-40B4-BE49-F238E27FC236}">
                      <a16:creationId xmlns:a16="http://schemas.microsoft.com/office/drawing/2014/main" id="{73649492-1F97-5BE3-8CE2-1D67D4EF5F8C}"/>
                    </a:ext>
                  </a:extLst>
                </p:cNvPr>
                <p:cNvSpPr/>
                <p:nvPr/>
              </p:nvSpPr>
              <p:spPr>
                <a:xfrm>
                  <a:off x="3852414" y="3850227"/>
                  <a:ext cx="77300" cy="82685"/>
                </a:xfrm>
                <a:prstGeom prst="flowChartConnec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4" name="Straight Connector 19">
                  <a:extLst>
                    <a:ext uri="{FF2B5EF4-FFF2-40B4-BE49-F238E27FC236}">
                      <a16:creationId xmlns:a16="http://schemas.microsoft.com/office/drawing/2014/main" id="{A95D9B5D-9F7D-24F3-9F0B-1DC74D66325D}"/>
                    </a:ext>
                  </a:extLst>
                </p:cNvPr>
                <p:cNvCxnSpPr/>
                <p:nvPr/>
              </p:nvCxnSpPr>
              <p:spPr>
                <a:xfrm>
                  <a:off x="3526277" y="2960154"/>
                  <a:ext cx="1099225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20">
                  <a:extLst>
                    <a:ext uri="{FF2B5EF4-FFF2-40B4-BE49-F238E27FC236}">
                      <a16:creationId xmlns:a16="http://schemas.microsoft.com/office/drawing/2014/main" id="{8617772D-B55E-7256-C21C-11766816C5E4}"/>
                    </a:ext>
                  </a:extLst>
                </p:cNvPr>
                <p:cNvCxnSpPr/>
                <p:nvPr/>
              </p:nvCxnSpPr>
              <p:spPr>
                <a:xfrm>
                  <a:off x="3507226" y="4270146"/>
                  <a:ext cx="1099225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21">
                  <a:extLst>
                    <a:ext uri="{FF2B5EF4-FFF2-40B4-BE49-F238E27FC236}">
                      <a16:creationId xmlns:a16="http://schemas.microsoft.com/office/drawing/2014/main" id="{CA25A9D8-9CE0-5509-BC42-25CFEECD6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61666" y="2566479"/>
                  <a:ext cx="0" cy="86252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22">
                  <a:extLst>
                    <a:ext uri="{FF2B5EF4-FFF2-40B4-BE49-F238E27FC236}">
                      <a16:creationId xmlns:a16="http://schemas.microsoft.com/office/drawing/2014/main" id="{DBC2EDC9-DA33-8D2C-6227-C7EFDBC00033}"/>
                    </a:ext>
                  </a:extLst>
                </p:cNvPr>
                <p:cNvSpPr/>
                <p:nvPr/>
              </p:nvSpPr>
              <p:spPr>
                <a:xfrm>
                  <a:off x="7491920" y="1929022"/>
                  <a:ext cx="413426" cy="33074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8" name="Straight Connector 23">
                  <a:extLst>
                    <a:ext uri="{FF2B5EF4-FFF2-40B4-BE49-F238E27FC236}">
                      <a16:creationId xmlns:a16="http://schemas.microsoft.com/office/drawing/2014/main" id="{0C10D82B-9333-F75F-C637-FAD9AC5AF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1064" y="2054485"/>
                  <a:ext cx="3600856" cy="99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24">
                  <a:extLst>
                    <a:ext uri="{FF2B5EF4-FFF2-40B4-BE49-F238E27FC236}">
                      <a16:creationId xmlns:a16="http://schemas.microsoft.com/office/drawing/2014/main" id="{70CA8618-8C2E-9157-ACF3-14CB6FB5A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8471" y="2159243"/>
                  <a:ext cx="350344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25">
                  <a:extLst>
                    <a:ext uri="{FF2B5EF4-FFF2-40B4-BE49-F238E27FC236}">
                      <a16:creationId xmlns:a16="http://schemas.microsoft.com/office/drawing/2014/main" id="{CD86973C-0AD5-28FB-B77B-67AB163C9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0457" y="1890922"/>
                  <a:ext cx="206713" cy="21887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26">
                  <a:extLst>
                    <a:ext uri="{FF2B5EF4-FFF2-40B4-BE49-F238E27FC236}">
                      <a16:creationId xmlns:a16="http://schemas.microsoft.com/office/drawing/2014/main" id="{EE7012AA-9BFF-B76A-83F4-6B9D8A5FC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1552" y="2098227"/>
                  <a:ext cx="194196" cy="25129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27">
                  <a:extLst>
                    <a:ext uri="{FF2B5EF4-FFF2-40B4-BE49-F238E27FC236}">
                      <a16:creationId xmlns:a16="http://schemas.microsoft.com/office/drawing/2014/main" id="{367049A6-895A-9268-9F94-3ABF67BA5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05346" y="2094392"/>
                  <a:ext cx="757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28">
                  <a:extLst>
                    <a:ext uri="{FF2B5EF4-FFF2-40B4-BE49-F238E27FC236}">
                      <a16:creationId xmlns:a16="http://schemas.microsoft.com/office/drawing/2014/main" id="{DD390BA8-FD75-DDF9-5D5B-8609011FE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4988" y="2564561"/>
                  <a:ext cx="0" cy="86443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29">
                  <a:extLst>
                    <a:ext uri="{FF2B5EF4-FFF2-40B4-BE49-F238E27FC236}">
                      <a16:creationId xmlns:a16="http://schemas.microsoft.com/office/drawing/2014/main" id="{EF27EE8D-207A-8F68-B269-69B86B1D3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7340" y="2564561"/>
                  <a:ext cx="3445472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30">
                  <a:extLst>
                    <a:ext uri="{FF2B5EF4-FFF2-40B4-BE49-F238E27FC236}">
                      <a16:creationId xmlns:a16="http://schemas.microsoft.com/office/drawing/2014/main" id="{BF7DDB5A-B164-D304-93A8-6580DBEF1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02812" y="2087958"/>
                  <a:ext cx="0" cy="479201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31">
                  <a:extLst>
                    <a:ext uri="{FF2B5EF4-FFF2-40B4-BE49-F238E27FC236}">
                      <a16:creationId xmlns:a16="http://schemas.microsoft.com/office/drawing/2014/main" id="{D9358244-3C94-76FB-619E-8804927FF5B9}"/>
                    </a:ext>
                  </a:extLst>
                </p:cNvPr>
                <p:cNvCxnSpPr>
                  <a:cxnSpLocks/>
                  <a:endCxn id="107" idx="1"/>
                </p:cNvCxnSpPr>
                <p:nvPr/>
              </p:nvCxnSpPr>
              <p:spPr>
                <a:xfrm>
                  <a:off x="7096764" y="2090266"/>
                  <a:ext cx="395156" cy="4126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32">
                  <a:extLst>
                    <a:ext uri="{FF2B5EF4-FFF2-40B4-BE49-F238E27FC236}">
                      <a16:creationId xmlns:a16="http://schemas.microsoft.com/office/drawing/2014/main" id="{7788F1FA-5F82-D1FB-29E4-24B0FDE9EB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3569" y="2305807"/>
                  <a:ext cx="78010" cy="111863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33">
                  <a:extLst>
                    <a:ext uri="{FF2B5EF4-FFF2-40B4-BE49-F238E27FC236}">
                      <a16:creationId xmlns:a16="http://schemas.microsoft.com/office/drawing/2014/main" id="{42B7FAB4-3816-292C-E733-5D72E684C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03595" y="2311821"/>
                  <a:ext cx="75089" cy="111099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9" name="Group 34">
                  <a:extLst>
                    <a:ext uri="{FF2B5EF4-FFF2-40B4-BE49-F238E27FC236}">
                      <a16:creationId xmlns:a16="http://schemas.microsoft.com/office/drawing/2014/main" id="{E14829F5-F611-A371-B309-7E7B0BCFA34B}"/>
                    </a:ext>
                  </a:extLst>
                </p:cNvPr>
                <p:cNvGrpSpPr/>
                <p:nvPr/>
              </p:nvGrpSpPr>
              <p:grpSpPr>
                <a:xfrm rot="5650101">
                  <a:off x="6083106" y="2506321"/>
                  <a:ext cx="163170" cy="115902"/>
                  <a:chOff x="7166432" y="2454964"/>
                  <a:chExt cx="163170" cy="115902"/>
                </a:xfrm>
              </p:grpSpPr>
              <p:cxnSp>
                <p:nvCxnSpPr>
                  <p:cNvPr id="162" name="Straight Connector 77">
                    <a:extLst>
                      <a:ext uri="{FF2B5EF4-FFF2-40B4-BE49-F238E27FC236}">
                        <a16:creationId xmlns:a16="http://schemas.microsoft.com/office/drawing/2014/main" id="{288DC873-3C39-3785-DB8E-64952E11CB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66432" y="2459003"/>
                    <a:ext cx="78010" cy="111863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78">
                    <a:extLst>
                      <a:ext uri="{FF2B5EF4-FFF2-40B4-BE49-F238E27FC236}">
                        <a16:creationId xmlns:a16="http://schemas.microsoft.com/office/drawing/2014/main" id="{A8C4F7D2-317C-3C20-8EBD-3DCADC9A3C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5949899" flipV="1">
                    <a:off x="7232360" y="2470959"/>
                    <a:ext cx="113238" cy="81247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0" name="Straight Connector 35">
                  <a:extLst>
                    <a:ext uri="{FF2B5EF4-FFF2-40B4-BE49-F238E27FC236}">
                      <a16:creationId xmlns:a16="http://schemas.microsoft.com/office/drawing/2014/main" id="{26E0A08D-D585-F12D-68C1-36DCF7248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8113" y="2574195"/>
                  <a:ext cx="0" cy="8134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36">
                  <a:extLst>
                    <a:ext uri="{FF2B5EF4-FFF2-40B4-BE49-F238E27FC236}">
                      <a16:creationId xmlns:a16="http://schemas.microsoft.com/office/drawing/2014/main" id="{BBD02ABB-775B-EC56-68B2-D8977D2DB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5999" y="3379769"/>
                  <a:ext cx="216000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" name="Group 37">
                  <a:extLst>
                    <a:ext uri="{FF2B5EF4-FFF2-40B4-BE49-F238E27FC236}">
                      <a16:creationId xmlns:a16="http://schemas.microsoft.com/office/drawing/2014/main" id="{39B1CB62-300A-6D6B-ED54-4BE5183D2D9E}"/>
                    </a:ext>
                  </a:extLst>
                </p:cNvPr>
                <p:cNvGrpSpPr/>
                <p:nvPr/>
              </p:nvGrpSpPr>
              <p:grpSpPr>
                <a:xfrm rot="5400000">
                  <a:off x="6553749" y="3347323"/>
                  <a:ext cx="110034" cy="69535"/>
                  <a:chOff x="7175969" y="2458207"/>
                  <a:chExt cx="160087" cy="111863"/>
                </a:xfrm>
              </p:grpSpPr>
              <p:cxnSp>
                <p:nvCxnSpPr>
                  <p:cNvPr id="160" name="Straight Connector 75">
                    <a:extLst>
                      <a:ext uri="{FF2B5EF4-FFF2-40B4-BE49-F238E27FC236}">
                        <a16:creationId xmlns:a16="http://schemas.microsoft.com/office/drawing/2014/main" id="{662AEEC6-0CA5-4328-B96F-CF1E0AF54F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75969" y="2458207"/>
                    <a:ext cx="78010" cy="111863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76">
                    <a:extLst>
                      <a:ext uri="{FF2B5EF4-FFF2-40B4-BE49-F238E27FC236}">
                        <a16:creationId xmlns:a16="http://schemas.microsoft.com/office/drawing/2014/main" id="{DF1B9EF0-14FE-ECD7-22BD-EAF8363FE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53979" y="2473270"/>
                    <a:ext cx="82077" cy="86429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3" name="Straight Connector 38">
                  <a:extLst>
                    <a:ext uri="{FF2B5EF4-FFF2-40B4-BE49-F238E27FC236}">
                      <a16:creationId xmlns:a16="http://schemas.microsoft.com/office/drawing/2014/main" id="{D3EB44B7-E2CB-9544-A4EE-3759014FA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6190" y="2960154"/>
                  <a:ext cx="0" cy="476953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39">
                  <a:extLst>
                    <a:ext uri="{FF2B5EF4-FFF2-40B4-BE49-F238E27FC236}">
                      <a16:creationId xmlns:a16="http://schemas.microsoft.com/office/drawing/2014/main" id="{82073E58-4E08-9494-3D6F-7D0BF1C7358A}"/>
                    </a:ext>
                  </a:extLst>
                </p:cNvPr>
                <p:cNvCxnSpPr>
                  <a:cxnSpLocks/>
                  <a:endCxn id="91" idx="1"/>
                </p:cNvCxnSpPr>
                <p:nvPr/>
              </p:nvCxnSpPr>
              <p:spPr>
                <a:xfrm>
                  <a:off x="4816882" y="3428999"/>
                  <a:ext cx="752203" cy="1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40">
                  <a:extLst>
                    <a:ext uri="{FF2B5EF4-FFF2-40B4-BE49-F238E27FC236}">
                      <a16:creationId xmlns:a16="http://schemas.microsoft.com/office/drawing/2014/main" id="{F7CE3FF8-17B8-3F01-88EE-B639349DC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06451" y="4270146"/>
                  <a:ext cx="209739" cy="0"/>
                </a:xfrm>
                <a:prstGeom prst="line">
                  <a:avLst/>
                </a:prstGeom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41">
                  <a:extLst>
                    <a:ext uri="{FF2B5EF4-FFF2-40B4-BE49-F238E27FC236}">
                      <a16:creationId xmlns:a16="http://schemas.microsoft.com/office/drawing/2014/main" id="{9F4F1EB5-9E3E-B3B9-E175-D1321D79A8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6190" y="3428999"/>
                  <a:ext cx="692" cy="841147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42">
                  <a:extLst>
                    <a:ext uri="{FF2B5EF4-FFF2-40B4-BE49-F238E27FC236}">
                      <a16:creationId xmlns:a16="http://schemas.microsoft.com/office/drawing/2014/main" id="{9E5B115A-F27F-568A-3642-36829EBB7A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00771" y="3428998"/>
                  <a:ext cx="684000" cy="1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43">
                  <a:extLst>
                    <a:ext uri="{FF2B5EF4-FFF2-40B4-BE49-F238E27FC236}">
                      <a16:creationId xmlns:a16="http://schemas.microsoft.com/office/drawing/2014/main" id="{1FE75F1C-5C4C-3BBE-AEF5-8647A3A6C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01578" y="3428998"/>
                  <a:ext cx="618602" cy="8109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44">
                  <a:extLst>
                    <a:ext uri="{FF2B5EF4-FFF2-40B4-BE49-F238E27FC236}">
                      <a16:creationId xmlns:a16="http://schemas.microsoft.com/office/drawing/2014/main" id="{E35251E3-08A4-7D88-A632-B23457110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20181" y="2259762"/>
                  <a:ext cx="0" cy="1177345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Group 45">
                  <a:extLst>
                    <a:ext uri="{FF2B5EF4-FFF2-40B4-BE49-F238E27FC236}">
                      <a16:creationId xmlns:a16="http://schemas.microsoft.com/office/drawing/2014/main" id="{B3168F74-7276-8A44-6B3E-87822CBF069F}"/>
                    </a:ext>
                  </a:extLst>
                </p:cNvPr>
                <p:cNvGrpSpPr/>
                <p:nvPr/>
              </p:nvGrpSpPr>
              <p:grpSpPr>
                <a:xfrm>
                  <a:off x="8065089" y="1947470"/>
                  <a:ext cx="126244" cy="301789"/>
                  <a:chOff x="8180557" y="1873083"/>
                  <a:chExt cx="206713" cy="470170"/>
                </a:xfrm>
              </p:grpSpPr>
              <p:cxnSp>
                <p:nvCxnSpPr>
                  <p:cNvPr id="158" name="Straight Connector 73">
                    <a:extLst>
                      <a:ext uri="{FF2B5EF4-FFF2-40B4-BE49-F238E27FC236}">
                        <a16:creationId xmlns:a16="http://schemas.microsoft.com/office/drawing/2014/main" id="{13C07397-1265-6846-5001-134DCADFD4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80557" y="1873083"/>
                    <a:ext cx="206713" cy="218872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74">
                    <a:extLst>
                      <a:ext uri="{FF2B5EF4-FFF2-40B4-BE49-F238E27FC236}">
                        <a16:creationId xmlns:a16="http://schemas.microsoft.com/office/drawing/2014/main" id="{A4CB7ED0-3C9B-6FD9-84B9-4DFE7FDF11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93074" y="2091955"/>
                    <a:ext cx="194196" cy="251298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46">
                  <a:extLst>
                    <a:ext uri="{FF2B5EF4-FFF2-40B4-BE49-F238E27FC236}">
                      <a16:creationId xmlns:a16="http://schemas.microsoft.com/office/drawing/2014/main" id="{339D76CB-1C0D-BDF4-DD8E-BFEEC4109633}"/>
                    </a:ext>
                  </a:extLst>
                </p:cNvPr>
                <p:cNvGrpSpPr/>
                <p:nvPr/>
              </p:nvGrpSpPr>
              <p:grpSpPr>
                <a:xfrm>
                  <a:off x="7620666" y="2795787"/>
                  <a:ext cx="199031" cy="122362"/>
                  <a:chOff x="7620666" y="2795787"/>
                  <a:chExt cx="199031" cy="122362"/>
                </a:xfrm>
              </p:grpSpPr>
              <p:cxnSp>
                <p:nvCxnSpPr>
                  <p:cNvPr id="156" name="Straight Connector 71">
                    <a:extLst>
                      <a:ext uri="{FF2B5EF4-FFF2-40B4-BE49-F238E27FC236}">
                        <a16:creationId xmlns:a16="http://schemas.microsoft.com/office/drawing/2014/main" id="{1A82706A-B675-97E0-1FE0-2D308FA521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20181" y="2795788"/>
                    <a:ext cx="99516" cy="122361"/>
                  </a:xfrm>
                  <a:prstGeom prst="line">
                    <a:avLst/>
                  </a:prstGeom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72">
                    <a:extLst>
                      <a:ext uri="{FF2B5EF4-FFF2-40B4-BE49-F238E27FC236}">
                        <a16:creationId xmlns:a16="http://schemas.microsoft.com/office/drawing/2014/main" id="{8D5B2DCE-58DD-D180-6044-CBC597F7AA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20666" y="2795787"/>
                    <a:ext cx="99514" cy="122361"/>
                  </a:xfrm>
                  <a:prstGeom prst="line">
                    <a:avLst/>
                  </a:prstGeom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2" name="Straight Connector 47">
                  <a:extLst>
                    <a:ext uri="{FF2B5EF4-FFF2-40B4-BE49-F238E27FC236}">
                      <a16:creationId xmlns:a16="http://schemas.microsoft.com/office/drawing/2014/main" id="{BCEDB953-264D-7E0D-9818-313F622C5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05346" y="2159243"/>
                  <a:ext cx="756000" cy="0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grpSp>
              <p:nvGrpSpPr>
                <p:cNvPr id="133" name="Group 48">
                  <a:extLst>
                    <a:ext uri="{FF2B5EF4-FFF2-40B4-BE49-F238E27FC236}">
                      <a16:creationId xmlns:a16="http://schemas.microsoft.com/office/drawing/2014/main" id="{70BE7345-3223-C051-3FBD-C2CFE86303AD}"/>
                    </a:ext>
                  </a:extLst>
                </p:cNvPr>
                <p:cNvGrpSpPr/>
                <p:nvPr/>
              </p:nvGrpSpPr>
              <p:grpSpPr>
                <a:xfrm rot="5400000">
                  <a:off x="8350769" y="2108465"/>
                  <a:ext cx="199031" cy="122362"/>
                  <a:chOff x="7620666" y="2795787"/>
                  <a:chExt cx="199031" cy="122362"/>
                </a:xfrm>
              </p:grpSpPr>
              <p:cxnSp>
                <p:nvCxnSpPr>
                  <p:cNvPr id="154" name="Straight Connector 69">
                    <a:extLst>
                      <a:ext uri="{FF2B5EF4-FFF2-40B4-BE49-F238E27FC236}">
                        <a16:creationId xmlns:a16="http://schemas.microsoft.com/office/drawing/2014/main" id="{48E2F75D-1584-A282-3A6E-F2233B566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20181" y="2795788"/>
                    <a:ext cx="99516" cy="122361"/>
                  </a:xfrm>
                  <a:prstGeom prst="line">
                    <a:avLst/>
                  </a:prstGeom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70">
                    <a:extLst>
                      <a:ext uri="{FF2B5EF4-FFF2-40B4-BE49-F238E27FC236}">
                        <a16:creationId xmlns:a16="http://schemas.microsoft.com/office/drawing/2014/main" id="{C2C81D36-25FD-013B-74A5-223810C609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20666" y="2795787"/>
                    <a:ext cx="99514" cy="122361"/>
                  </a:xfrm>
                  <a:prstGeom prst="line">
                    <a:avLst/>
                  </a:prstGeom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4" name="Straight Connector 49">
                  <a:extLst>
                    <a:ext uri="{FF2B5EF4-FFF2-40B4-BE49-F238E27FC236}">
                      <a16:creationId xmlns:a16="http://schemas.microsoft.com/office/drawing/2014/main" id="{CDD5E68E-CCEA-DE4A-894D-793388E4F2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9714" y="3775361"/>
                  <a:ext cx="3911439" cy="8331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50">
                  <a:extLst>
                    <a:ext uri="{FF2B5EF4-FFF2-40B4-BE49-F238E27FC236}">
                      <a16:creationId xmlns:a16="http://schemas.microsoft.com/office/drawing/2014/main" id="{F22AE2C4-C00D-E629-364B-88726DD4C9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2132" y="3886060"/>
                  <a:ext cx="1270851" cy="951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51">
                  <a:extLst>
                    <a:ext uri="{FF2B5EF4-FFF2-40B4-BE49-F238E27FC236}">
                      <a16:creationId xmlns:a16="http://schemas.microsoft.com/office/drawing/2014/main" id="{691C96CF-EEA8-BA03-5174-8DF2BACDC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2983" y="3783692"/>
                  <a:ext cx="0" cy="116737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52">
                  <a:extLst>
                    <a:ext uri="{FF2B5EF4-FFF2-40B4-BE49-F238E27FC236}">
                      <a16:creationId xmlns:a16="http://schemas.microsoft.com/office/drawing/2014/main" id="{979DA9DF-20B8-4554-F5D5-B9F2BD440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1153" y="2263759"/>
                  <a:ext cx="0" cy="151019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53">
                  <a:extLst>
                    <a:ext uri="{FF2B5EF4-FFF2-40B4-BE49-F238E27FC236}">
                      <a16:creationId xmlns:a16="http://schemas.microsoft.com/office/drawing/2014/main" id="{8EC08AB0-1A99-CC5E-DE94-8D244334A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24491" y="3773957"/>
                  <a:ext cx="153533" cy="112103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54">
                  <a:extLst>
                    <a:ext uri="{FF2B5EF4-FFF2-40B4-BE49-F238E27FC236}">
                      <a16:creationId xmlns:a16="http://schemas.microsoft.com/office/drawing/2014/main" id="{C5590FAF-0DEB-FC06-4E92-20717DF92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29825" y="3682728"/>
                  <a:ext cx="138973" cy="100964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55">
                  <a:extLst>
                    <a:ext uri="{FF2B5EF4-FFF2-40B4-BE49-F238E27FC236}">
                      <a16:creationId xmlns:a16="http://schemas.microsoft.com/office/drawing/2014/main" id="{59240A33-D37C-B993-E1AA-54E307F9077B}"/>
                    </a:ext>
                  </a:extLst>
                </p:cNvPr>
                <p:cNvSpPr txBox="1"/>
                <p:nvPr/>
              </p:nvSpPr>
              <p:spPr>
                <a:xfrm>
                  <a:off x="8902385" y="1963136"/>
                  <a:ext cx="803793" cy="309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err="1"/>
                    <a:t>Relacs</a:t>
                  </a:r>
                  <a:endParaRPr lang="en-GB" dirty="0"/>
                </a:p>
              </p:txBody>
            </p:sp>
            <p:sp>
              <p:nvSpPr>
                <p:cNvPr id="141" name="TextBox 56">
                  <a:extLst>
                    <a:ext uri="{FF2B5EF4-FFF2-40B4-BE49-F238E27FC236}">
                      <a16:creationId xmlns:a16="http://schemas.microsoft.com/office/drawing/2014/main" id="{B244AF6F-E8EF-A39D-F91F-BC60817C7C5E}"/>
                    </a:ext>
                  </a:extLst>
                </p:cNvPr>
                <p:cNvSpPr txBox="1"/>
                <p:nvPr/>
              </p:nvSpPr>
              <p:spPr>
                <a:xfrm>
                  <a:off x="7505763" y="1992163"/>
                  <a:ext cx="4769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DAQ</a:t>
                  </a:r>
                  <a:endParaRPr lang="en-GB" sz="500" dirty="0"/>
                </a:p>
              </p:txBody>
            </p:sp>
            <p:sp>
              <p:nvSpPr>
                <p:cNvPr id="142" name="Rectangle 57">
                  <a:extLst>
                    <a:ext uri="{FF2B5EF4-FFF2-40B4-BE49-F238E27FC236}">
                      <a16:creationId xmlns:a16="http://schemas.microsoft.com/office/drawing/2014/main" id="{0E315AF2-041F-17CE-974A-2ADFD0E33C88}"/>
                    </a:ext>
                  </a:extLst>
                </p:cNvPr>
                <p:cNvSpPr/>
                <p:nvPr/>
              </p:nvSpPr>
              <p:spPr>
                <a:xfrm>
                  <a:off x="3385226" y="4840932"/>
                  <a:ext cx="154009" cy="144913"/>
                </a:xfrm>
                <a:prstGeom prst="rect">
                  <a:avLst/>
                </a:prstGeom>
                <a:solidFill>
                  <a:schemeClr val="accent4"/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3" name="TextBox 58">
                  <a:extLst>
                    <a:ext uri="{FF2B5EF4-FFF2-40B4-BE49-F238E27FC236}">
                      <a16:creationId xmlns:a16="http://schemas.microsoft.com/office/drawing/2014/main" id="{C0A01950-BD2F-5283-D388-4BBBB6BFB9F6}"/>
                    </a:ext>
                  </a:extLst>
                </p:cNvPr>
                <p:cNvSpPr txBox="1"/>
                <p:nvPr/>
              </p:nvSpPr>
              <p:spPr>
                <a:xfrm>
                  <a:off x="3507226" y="4759498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Stimulus isolator</a:t>
                  </a:r>
                </a:p>
              </p:txBody>
            </p:sp>
            <p:sp>
              <p:nvSpPr>
                <p:cNvPr id="144" name="Rectangle 59">
                  <a:extLst>
                    <a:ext uri="{FF2B5EF4-FFF2-40B4-BE49-F238E27FC236}">
                      <a16:creationId xmlns:a16="http://schemas.microsoft.com/office/drawing/2014/main" id="{71B8CB99-49E1-5B32-35A4-B0FA0D5E7027}"/>
                    </a:ext>
                  </a:extLst>
                </p:cNvPr>
                <p:cNvSpPr/>
                <p:nvPr/>
              </p:nvSpPr>
              <p:spPr>
                <a:xfrm>
                  <a:off x="3385226" y="5154480"/>
                  <a:ext cx="154009" cy="144913"/>
                </a:xfrm>
                <a:prstGeom prst="rect">
                  <a:avLst/>
                </a:prstGeom>
                <a:solidFill>
                  <a:schemeClr val="accent3"/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5" name="TextBox 60">
                  <a:extLst>
                    <a:ext uri="{FF2B5EF4-FFF2-40B4-BE49-F238E27FC236}">
                      <a16:creationId xmlns:a16="http://schemas.microsoft.com/office/drawing/2014/main" id="{0128CAE3-B63D-5634-7F85-DA2383E634B8}"/>
                    </a:ext>
                  </a:extLst>
                </p:cNvPr>
                <p:cNvSpPr txBox="1"/>
                <p:nvPr/>
              </p:nvSpPr>
              <p:spPr>
                <a:xfrm>
                  <a:off x="3503080" y="5074816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Multiplier addition</a:t>
                  </a:r>
                </a:p>
              </p:txBody>
            </p:sp>
            <p:sp>
              <p:nvSpPr>
                <p:cNvPr id="146" name="Flowchart: Connector 61">
                  <a:extLst>
                    <a:ext uri="{FF2B5EF4-FFF2-40B4-BE49-F238E27FC236}">
                      <a16:creationId xmlns:a16="http://schemas.microsoft.com/office/drawing/2014/main" id="{FCD03512-0F0A-A970-5401-9CC22E80E9C2}"/>
                    </a:ext>
                  </a:extLst>
                </p:cNvPr>
                <p:cNvSpPr/>
                <p:nvPr/>
              </p:nvSpPr>
              <p:spPr>
                <a:xfrm>
                  <a:off x="5652842" y="4840932"/>
                  <a:ext cx="77300" cy="82685"/>
                </a:xfrm>
                <a:prstGeom prst="flowChartConnec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7" name="TextBox 62">
                  <a:extLst>
                    <a:ext uri="{FF2B5EF4-FFF2-40B4-BE49-F238E27FC236}">
                      <a16:creationId xmlns:a16="http://schemas.microsoft.com/office/drawing/2014/main" id="{5222C114-CE7F-AE39-7097-A7165EB52D7B}"/>
                    </a:ext>
                  </a:extLst>
                </p:cNvPr>
                <p:cNvSpPr txBox="1"/>
                <p:nvPr/>
              </p:nvSpPr>
              <p:spPr>
                <a:xfrm>
                  <a:off x="5691492" y="4728384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Local EOD</a:t>
                  </a:r>
                </a:p>
              </p:txBody>
            </p:sp>
            <p:sp>
              <p:nvSpPr>
                <p:cNvPr id="148" name="Flowchart: Connector 63">
                  <a:extLst>
                    <a:ext uri="{FF2B5EF4-FFF2-40B4-BE49-F238E27FC236}">
                      <a16:creationId xmlns:a16="http://schemas.microsoft.com/office/drawing/2014/main" id="{20BE86A5-FC23-6BF6-4EAA-4B37E524A545}"/>
                    </a:ext>
                  </a:extLst>
                </p:cNvPr>
                <p:cNvSpPr/>
                <p:nvPr/>
              </p:nvSpPr>
              <p:spPr>
                <a:xfrm>
                  <a:off x="5652842" y="5185593"/>
                  <a:ext cx="77300" cy="8268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9" name="TextBox 64">
                  <a:extLst>
                    <a:ext uri="{FF2B5EF4-FFF2-40B4-BE49-F238E27FC236}">
                      <a16:creationId xmlns:a16="http://schemas.microsoft.com/office/drawing/2014/main" id="{689B284D-F896-E6AB-CA67-33B37DF6DB73}"/>
                    </a:ext>
                  </a:extLst>
                </p:cNvPr>
                <p:cNvSpPr txBox="1"/>
                <p:nvPr/>
              </p:nvSpPr>
              <p:spPr>
                <a:xfrm>
                  <a:off x="5703861" y="5074816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Global EOD</a:t>
                  </a:r>
                </a:p>
              </p:txBody>
            </p:sp>
            <p:sp>
              <p:nvSpPr>
                <p:cNvPr id="150" name="Flowchart: Connector 65">
                  <a:extLst>
                    <a:ext uri="{FF2B5EF4-FFF2-40B4-BE49-F238E27FC236}">
                      <a16:creationId xmlns:a16="http://schemas.microsoft.com/office/drawing/2014/main" id="{B987C8BF-1F12-DEE0-B957-E38C5E82C15E}"/>
                    </a:ext>
                  </a:extLst>
                </p:cNvPr>
                <p:cNvSpPr/>
                <p:nvPr/>
              </p:nvSpPr>
              <p:spPr>
                <a:xfrm>
                  <a:off x="7433800" y="4854914"/>
                  <a:ext cx="77300" cy="54718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1" name="TextBox 66">
                  <a:extLst>
                    <a:ext uri="{FF2B5EF4-FFF2-40B4-BE49-F238E27FC236}">
                      <a16:creationId xmlns:a16="http://schemas.microsoft.com/office/drawing/2014/main" id="{F7F30C94-C5D7-889C-338D-E4B8EE9E6281}"/>
                    </a:ext>
                  </a:extLst>
                </p:cNvPr>
                <p:cNvSpPr txBox="1"/>
                <p:nvPr/>
              </p:nvSpPr>
              <p:spPr>
                <a:xfrm>
                  <a:off x="7460135" y="4727127"/>
                  <a:ext cx="17402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Membrane potential</a:t>
                  </a:r>
                </a:p>
              </p:txBody>
            </p:sp>
            <p:cxnSp>
              <p:nvCxnSpPr>
                <p:cNvPr id="152" name="Straight Connector 67">
                  <a:extLst>
                    <a:ext uri="{FF2B5EF4-FFF2-40B4-BE49-F238E27FC236}">
                      <a16:creationId xmlns:a16="http://schemas.microsoft.com/office/drawing/2014/main" id="{D81E1186-F3B1-8F4F-DF5A-A23FFDB59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73" y="5227601"/>
                  <a:ext cx="269607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3" name="TextBox 68">
                  <a:extLst>
                    <a:ext uri="{FF2B5EF4-FFF2-40B4-BE49-F238E27FC236}">
                      <a16:creationId xmlns:a16="http://schemas.microsoft.com/office/drawing/2014/main" id="{BFE99A78-0E4D-56D6-3036-9AFAA4F6AF31}"/>
                    </a:ext>
                  </a:extLst>
                </p:cNvPr>
                <p:cNvSpPr txBox="1"/>
                <p:nvPr/>
              </p:nvSpPr>
              <p:spPr>
                <a:xfrm>
                  <a:off x="7469989" y="5066013"/>
                  <a:ext cx="1740274" cy="257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Stimulus electrode</a:t>
                  </a:r>
                </a:p>
              </p:txBody>
            </p:sp>
          </p:grpSp>
          <p:pic>
            <p:nvPicPr>
              <p:cNvPr id="89" name="Picture 92">
                <a:extLst>
                  <a:ext uri="{FF2B5EF4-FFF2-40B4-BE49-F238E27FC236}">
                    <a16:creationId xmlns:a16="http://schemas.microsoft.com/office/drawing/2014/main" id="{7DD7B9FC-1AA1-3C2F-43D4-2C0CFC04FD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726" t="27449" r="36706" b="7925"/>
              <a:stretch/>
            </p:blipFill>
            <p:spPr>
              <a:xfrm rot="19312903">
                <a:off x="4834901" y="3726309"/>
                <a:ext cx="209272" cy="262266"/>
              </a:xfrm>
              <a:prstGeom prst="rect">
                <a:avLst/>
              </a:prstGeom>
            </p:spPr>
          </p:pic>
        </p:grpSp>
        <p:pic>
          <p:nvPicPr>
            <p:cNvPr id="164" name="Picture 102">
              <a:extLst>
                <a:ext uri="{FF2B5EF4-FFF2-40B4-BE49-F238E27FC236}">
                  <a16:creationId xmlns:a16="http://schemas.microsoft.com/office/drawing/2014/main" id="{55F0E48F-BA34-96F9-73F1-2E96D4339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26" t="27449" r="36706" b="7925"/>
            <a:stretch/>
          </p:blipFill>
          <p:spPr>
            <a:xfrm rot="19312903">
              <a:off x="8919806" y="5430058"/>
              <a:ext cx="209272" cy="262266"/>
            </a:xfrm>
            <a:prstGeom prst="rect">
              <a:avLst/>
            </a:prstGeom>
          </p:spPr>
        </p:pic>
      </p:grpSp>
      <p:grpSp>
        <p:nvGrpSpPr>
          <p:cNvPr id="174" name="Gruppieren 173">
            <a:extLst>
              <a:ext uri="{FF2B5EF4-FFF2-40B4-BE49-F238E27FC236}">
                <a16:creationId xmlns:a16="http://schemas.microsoft.com/office/drawing/2014/main" id="{D4053C4C-9023-E566-0D13-386D04C7F511}"/>
              </a:ext>
            </a:extLst>
          </p:cNvPr>
          <p:cNvGrpSpPr/>
          <p:nvPr/>
        </p:nvGrpSpPr>
        <p:grpSpPr>
          <a:xfrm>
            <a:off x="536520" y="1297475"/>
            <a:ext cx="3147714" cy="4799411"/>
            <a:chOff x="118523" y="1376271"/>
            <a:chExt cx="3147714" cy="4799411"/>
          </a:xfrm>
        </p:grpSpPr>
        <p:pic>
          <p:nvPicPr>
            <p:cNvPr id="171" name="Picture 95">
              <a:extLst>
                <a:ext uri="{FF2B5EF4-FFF2-40B4-BE49-F238E27FC236}">
                  <a16:creationId xmlns:a16="http://schemas.microsoft.com/office/drawing/2014/main" id="{D1E89E61-833F-B143-4D19-9161C8E3F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5502"/>
            <a:stretch/>
          </p:blipFill>
          <p:spPr>
            <a:xfrm>
              <a:off x="118523" y="1376271"/>
              <a:ext cx="3142290" cy="1267758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pic>
          <p:nvPicPr>
            <p:cNvPr id="172" name="Picture 99">
              <a:extLst>
                <a:ext uri="{FF2B5EF4-FFF2-40B4-BE49-F238E27FC236}">
                  <a16:creationId xmlns:a16="http://schemas.microsoft.com/office/drawing/2014/main" id="{5B3AE85D-9CDF-6B47-C572-136F3940E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5356"/>
            <a:stretch/>
          </p:blipFill>
          <p:spPr>
            <a:xfrm>
              <a:off x="118523" y="2831703"/>
              <a:ext cx="3147714" cy="133108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173" name="Picture 101">
              <a:extLst>
                <a:ext uri="{FF2B5EF4-FFF2-40B4-BE49-F238E27FC236}">
                  <a16:creationId xmlns:a16="http://schemas.microsoft.com/office/drawing/2014/main" id="{56A7FC46-1162-7A26-83A1-2C16F757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5503"/>
            <a:stretch/>
          </p:blipFill>
          <p:spPr>
            <a:xfrm>
              <a:off x="118523" y="4350462"/>
              <a:ext cx="3142290" cy="1825220"/>
            </a:xfrm>
            <a:prstGeom prst="rect">
              <a:avLst/>
            </a:prstGeom>
            <a:ln w="3175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7355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D6432C8-1652-EB8C-3EDF-96712544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0173B5-1C9B-5762-2708-176A0399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- Baseline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5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021751-350E-BDF1-4958-8443AC02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999" y="1385094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Chirp response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8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021751-350E-BDF1-4958-8443AC02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999" y="1388822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Chirp response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5A5E664B-9F02-80A5-2823-DCAD0A5E6636}"/>
              </a:ext>
            </a:extLst>
          </p:cNvPr>
          <p:cNvSpPr/>
          <p:nvPr/>
        </p:nvSpPr>
        <p:spPr>
          <a:xfrm>
            <a:off x="4432300" y="1198322"/>
            <a:ext cx="1892300" cy="1765300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cell!</a:t>
            </a:r>
            <a:endParaRPr lang="en-DE" sz="16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4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0F71B0B-7AF9-EF9A-0811-D5D1FE31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999" y="1258094"/>
            <a:ext cx="10080000" cy="504555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Chirp response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95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Beat response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4899" y="1219994"/>
            <a:ext cx="10080000" cy="5045557"/>
          </a:xfrm>
        </p:spPr>
      </p:pic>
    </p:spTree>
    <p:extLst>
      <p:ext uri="{BB962C8B-B14F-4D97-AF65-F5344CB8AC3E}">
        <p14:creationId xmlns:p14="http://schemas.microsoft.com/office/powerpoint/2010/main" val="174188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Beat response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84899" y="1219994"/>
            <a:ext cx="10080000" cy="5045556"/>
          </a:xfrm>
        </p:spPr>
      </p:pic>
    </p:spTree>
    <p:extLst>
      <p:ext uri="{BB962C8B-B14F-4D97-AF65-F5344CB8AC3E}">
        <p14:creationId xmlns:p14="http://schemas.microsoft.com/office/powerpoint/2010/main" val="88578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Beat response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C8ED5B6-BBCE-595A-AFA6-FEE7CC93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84900" y="1219994"/>
            <a:ext cx="10079998" cy="5045556"/>
          </a:xfrm>
        </p:spPr>
      </p:pic>
    </p:spTree>
    <p:extLst>
      <p:ext uri="{BB962C8B-B14F-4D97-AF65-F5344CB8AC3E}">
        <p14:creationId xmlns:p14="http://schemas.microsoft.com/office/powerpoint/2010/main" val="283449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E34D19-FF40-6201-8F1C-642D298C6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</a:t>
            </a:r>
            <a:r>
              <a:rPr lang="en-US" i="1" dirty="0" err="1">
                <a:solidFill>
                  <a:schemeClr val="bg1"/>
                </a:solidFill>
              </a:rPr>
              <a:t>Apteronotus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leptorhynchus</a:t>
            </a:r>
            <a:endParaRPr lang="en-DE" i="1" dirty="0">
              <a:solidFill>
                <a:schemeClr val="bg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CB1C7B6-951B-BE95-F208-0FD3DB2D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</a:t>
            </a:r>
            <a:r>
              <a:rPr lang="en-US" dirty="0" err="1"/>
              <a:t>Electrolocate</a:t>
            </a:r>
            <a:r>
              <a:rPr lang="en-US" dirty="0"/>
              <a:t> &amp; </a:t>
            </a:r>
            <a:r>
              <a:rPr lang="en-US" b="1" dirty="0"/>
              <a:t>communicate</a:t>
            </a:r>
            <a:r>
              <a:rPr lang="en-US" dirty="0"/>
              <a:t> via a self generated electric field!</a:t>
            </a:r>
            <a:endParaRPr lang="en-DE" dirty="0"/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4D154468-A341-1F53-FC3C-EDDC91D6D46B}"/>
              </a:ext>
            </a:extLst>
          </p:cNvPr>
          <p:cNvGrpSpPr/>
          <p:nvPr/>
        </p:nvGrpSpPr>
        <p:grpSpPr>
          <a:xfrm>
            <a:off x="5579722" y="1592368"/>
            <a:ext cx="5774077" cy="4708807"/>
            <a:chOff x="12496" y="3036633"/>
            <a:chExt cx="6247997" cy="5095293"/>
          </a:xfrm>
        </p:grpSpPr>
        <p:pic>
          <p:nvPicPr>
            <p:cNvPr id="8" name="Graphic 12">
              <a:extLst>
                <a:ext uri="{FF2B5EF4-FFF2-40B4-BE49-F238E27FC236}">
                  <a16:creationId xmlns:a16="http://schemas.microsoft.com/office/drawing/2014/main" id="{180914B6-2B45-6644-7C5C-1853188E4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074" r="2859"/>
            <a:stretch/>
          </p:blipFill>
          <p:spPr>
            <a:xfrm>
              <a:off x="12496" y="3036633"/>
              <a:ext cx="6247997" cy="4864984"/>
            </a:xfrm>
            <a:prstGeom prst="rect">
              <a:avLst/>
            </a:prstGeom>
          </p:spPr>
        </p:pic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C4A1D352-75DD-EAE3-907A-3A9D610A1427}"/>
                </a:ext>
              </a:extLst>
            </p:cNvPr>
            <p:cNvSpPr txBox="1"/>
            <p:nvPr/>
          </p:nvSpPr>
          <p:spPr>
            <a:xfrm>
              <a:off x="12496" y="7901094"/>
              <a:ext cx="4327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CB93245-D186-FAF8-72B2-E6B65E5A55E6}"/>
              </a:ext>
            </a:extLst>
          </p:cNvPr>
          <p:cNvGrpSpPr/>
          <p:nvPr/>
        </p:nvGrpSpPr>
        <p:grpSpPr>
          <a:xfrm>
            <a:off x="838198" y="1592368"/>
            <a:ext cx="4361038" cy="2548038"/>
            <a:chOff x="838198" y="1592368"/>
            <a:chExt cx="4361038" cy="2548038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2941A89-37EC-2905-DA3D-AE9728B2A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4" b="7062"/>
            <a:stretch/>
          </p:blipFill>
          <p:spPr>
            <a:xfrm>
              <a:off x="838199" y="1592368"/>
              <a:ext cx="4361037" cy="231720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324C623-EDF4-C797-E772-08754FFAFD38}"/>
                </a:ext>
              </a:extLst>
            </p:cNvPr>
            <p:cNvSpPr txBox="1"/>
            <p:nvPr/>
          </p:nvSpPr>
          <p:spPr>
            <a:xfrm>
              <a:off x="838198" y="3909574"/>
              <a:ext cx="37748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https://www.fishbase.se/images/species/Aplep_u7.jpg</a:t>
              </a:r>
              <a:endParaRPr lang="en-DE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9077AEB-635A-CA9B-4254-3A90D8FF7900}"/>
              </a:ext>
            </a:extLst>
          </p:cNvPr>
          <p:cNvGrpSpPr/>
          <p:nvPr/>
        </p:nvGrpSpPr>
        <p:grpSpPr>
          <a:xfrm>
            <a:off x="838198" y="4174151"/>
            <a:ext cx="4361036" cy="2135779"/>
            <a:chOff x="838198" y="4174151"/>
            <a:chExt cx="4361036" cy="2135779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9143711-CD15-CAAF-D0F6-B9585A884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3" b="15066"/>
            <a:stretch/>
          </p:blipFill>
          <p:spPr>
            <a:xfrm>
              <a:off x="838198" y="4174151"/>
              <a:ext cx="4361036" cy="1916754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8CCF21AA-89C3-8E5C-32A3-880216876DDE}"/>
                </a:ext>
              </a:extLst>
            </p:cNvPr>
            <p:cNvSpPr txBox="1"/>
            <p:nvPr/>
          </p:nvSpPr>
          <p:spPr>
            <a:xfrm>
              <a:off x="838198" y="6079098"/>
              <a:ext cx="42783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900" dirty="0">
                  <a:solidFill>
                    <a:schemeClr val="bg1">
                      <a:lumMod val="75000"/>
                    </a:schemeClr>
                  </a:solidFill>
                </a:rPr>
                <a:t>https://www.aqualog.de/wp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-</a:t>
              </a:r>
              <a:r>
                <a:rPr lang="en-DE" sz="900" dirty="0">
                  <a:solidFill>
                    <a:schemeClr val="bg1">
                      <a:lumMod val="75000"/>
                    </a:schemeClr>
                  </a:solidFill>
                </a:rPr>
                <a:t>content/uploads/2016/08/brown_ghost.jpg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04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FI curve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34224CD-509F-634C-3A92-DB428B27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4886" y="1169194"/>
            <a:ext cx="7200000" cy="5402975"/>
          </a:xfrm>
        </p:spPr>
      </p:pic>
    </p:spTree>
    <p:extLst>
      <p:ext uri="{BB962C8B-B14F-4D97-AF65-F5344CB8AC3E}">
        <p14:creationId xmlns:p14="http://schemas.microsoft.com/office/powerpoint/2010/main" val="1547101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Spike triggered average stimulus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32E1F17-D8D6-FA6F-C8D1-14564441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5599" y="1073455"/>
            <a:ext cx="7203600" cy="5405677"/>
          </a:xfrm>
        </p:spPr>
      </p:pic>
    </p:spTree>
    <p:extLst>
      <p:ext uri="{BB962C8B-B14F-4D97-AF65-F5344CB8AC3E}">
        <p14:creationId xmlns:p14="http://schemas.microsoft.com/office/powerpoint/2010/main" val="149963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ELL pyramidal cells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994709F7-BCFB-CE10-2A49-E38CBFBE31BC}"/>
              </a:ext>
            </a:extLst>
          </p:cNvPr>
          <p:cNvGrpSpPr/>
          <p:nvPr/>
        </p:nvGrpSpPr>
        <p:grpSpPr>
          <a:xfrm>
            <a:off x="1014430" y="1354998"/>
            <a:ext cx="10163140" cy="4760927"/>
            <a:chOff x="1609475" y="2018973"/>
            <a:chExt cx="10163140" cy="476092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9EEE21F-E4E7-C4B9-2591-4467CCE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9475" y="2108377"/>
              <a:ext cx="8436634" cy="4408021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5C6E775-05A4-A7B5-7E7C-A3BF5B447278}"/>
                </a:ext>
              </a:extLst>
            </p:cNvPr>
            <p:cNvSpPr txBox="1"/>
            <p:nvPr/>
          </p:nvSpPr>
          <p:spPr>
            <a:xfrm>
              <a:off x="2110940" y="3418905"/>
              <a:ext cx="299446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Superficial pyramidal cell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53AABEB0-2E08-113F-4682-2BE338EEBCB0}"/>
                </a:ext>
              </a:extLst>
            </p:cNvPr>
            <p:cNvSpPr txBox="1"/>
            <p:nvPr/>
          </p:nvSpPr>
          <p:spPr>
            <a:xfrm>
              <a:off x="2373399" y="3786593"/>
              <a:ext cx="253091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 pyramidal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D1A351-56EA-0A71-9EBA-5E8DCE4C5EDD}"/>
                </a:ext>
              </a:extLst>
            </p:cNvPr>
            <p:cNvSpPr txBox="1"/>
            <p:nvPr/>
          </p:nvSpPr>
          <p:spPr>
            <a:xfrm>
              <a:off x="3126932" y="4155575"/>
              <a:ext cx="2113942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Interneuron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FD4F4F4D-4D92-F867-E3E9-F791297A9C8B}"/>
                </a:ext>
              </a:extLst>
            </p:cNvPr>
            <p:cNvSpPr txBox="1"/>
            <p:nvPr/>
          </p:nvSpPr>
          <p:spPr>
            <a:xfrm>
              <a:off x="5920057" y="3375753"/>
              <a:ext cx="469059" cy="402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LS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61A676C-6100-4A79-C1EC-013168A5BDF0}"/>
                </a:ext>
              </a:extLst>
            </p:cNvPr>
            <p:cNvSpPr txBox="1"/>
            <p:nvPr/>
          </p:nvSpPr>
          <p:spPr>
            <a:xfrm>
              <a:off x="6573583" y="3122051"/>
              <a:ext cx="615885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02F616A-BA98-A4B1-93BF-3DF26ABFEADF}"/>
                </a:ext>
              </a:extLst>
            </p:cNvPr>
            <p:cNvSpPr txBox="1"/>
            <p:nvPr/>
          </p:nvSpPr>
          <p:spPr>
            <a:xfrm>
              <a:off x="7503552" y="3189909"/>
              <a:ext cx="726614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CMS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30F700A-1C74-6EF3-EEA2-F4BB6E10ECE0}"/>
                </a:ext>
              </a:extLst>
            </p:cNvPr>
            <p:cNvSpPr txBox="1"/>
            <p:nvPr/>
          </p:nvSpPr>
          <p:spPr>
            <a:xfrm>
              <a:off x="8477783" y="3575717"/>
              <a:ext cx="588321" cy="40540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2EC9A1C4-B22F-FFF8-B41F-995301ECD2D9}"/>
                </a:ext>
              </a:extLst>
            </p:cNvPr>
            <p:cNvSpPr txBox="1"/>
            <p:nvPr/>
          </p:nvSpPr>
          <p:spPr>
            <a:xfrm>
              <a:off x="6154587" y="2018973"/>
              <a:ext cx="1292852" cy="40093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Electrode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19F4CAC4-DAF3-7E0C-F22A-025E1A2EEAE3}"/>
                </a:ext>
              </a:extLst>
            </p:cNvPr>
            <p:cNvSpPr txBox="1"/>
            <p:nvPr/>
          </p:nvSpPr>
          <p:spPr>
            <a:xfrm>
              <a:off x="9764475" y="2227548"/>
              <a:ext cx="20081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Inhib</a:t>
              </a: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feedback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24D3C6E-B202-30BF-ABD7-E1F32B60A798}"/>
                </a:ext>
              </a:extLst>
            </p:cNvPr>
            <p:cNvSpPr txBox="1"/>
            <p:nvPr/>
          </p:nvSpPr>
          <p:spPr>
            <a:xfrm>
              <a:off x="4027085" y="6395179"/>
              <a:ext cx="10783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P-Unit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612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Baseline analysis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7974CC-D355-4C5A-762C-B2439537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baseline, bursts and spikes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76180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Spikes and bursts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7974CC-D355-4C5A-762C-B2439537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burst definition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1191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Spikes and bursts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7974CC-D355-4C5A-762C-B2439537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Burst or spike during beat or chirp?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6978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Spike triggered average stimulus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32E1F17-D8D6-FA6F-C8D1-14564441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5599" y="1073455"/>
            <a:ext cx="7203600" cy="5405677"/>
          </a:xfrm>
        </p:spPr>
      </p:pic>
    </p:spTree>
    <p:extLst>
      <p:ext uri="{BB962C8B-B14F-4D97-AF65-F5344CB8AC3E}">
        <p14:creationId xmlns:p14="http://schemas.microsoft.com/office/powerpoint/2010/main" val="1530137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Spike triggered average stimulus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D25E73-F15E-F694-3D5D-601329F1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319640"/>
            <a:ext cx="10080000" cy="5045557"/>
          </a:xfrm>
        </p:spPr>
      </p:pic>
    </p:spTree>
    <p:extLst>
      <p:ext uri="{BB962C8B-B14F-4D97-AF65-F5344CB8AC3E}">
        <p14:creationId xmlns:p14="http://schemas.microsoft.com/office/powerpoint/2010/main" val="3945268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– Stimulus reconstruction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05CC216-0A55-9F2E-CE34-74751AE7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647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CB2F1-8F4F-B181-4044-D6DED934B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Discussion</a:t>
            </a:r>
            <a:endParaRPr lang="en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205CC216-0A55-9F2E-CE34-74751AE768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dirty="0"/>
                  <a:t>Inhibitiory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chirps</a:t>
                </a:r>
                <a:r>
                  <a:rPr lang="de-DE" dirty="0"/>
                  <a:t> on a </a:t>
                </a:r>
                <a:r>
                  <a:rPr lang="de-DE" dirty="0" err="1"/>
                  <a:t>specific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de-DE" dirty="0"/>
                  <a:t>EOD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Phase-</a:t>
                </a:r>
                <a:r>
                  <a:rPr lang="de-DE" b="1" dirty="0" err="1"/>
                  <a:t>locked</a:t>
                </a:r>
                <a:r>
                  <a:rPr lang="de-DE" b="1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beats</a:t>
                </a:r>
                <a:endParaRPr lang="de-DE" dirty="0"/>
              </a:p>
              <a:p>
                <a:r>
                  <a:rPr lang="de-DE" dirty="0" err="1"/>
                  <a:t>Tuned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b="1" dirty="0"/>
                  <a:t>negative </a:t>
                </a:r>
                <a:r>
                  <a:rPr lang="de-DE" dirty="0" err="1"/>
                  <a:t>contrasts</a:t>
                </a:r>
                <a:endParaRPr lang="en-DE" dirty="0"/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205CC216-0A55-9F2E-CE34-74751AE76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0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1B8A009-1968-24AB-F342-D1E07530B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65376"/>
                <a:ext cx="5257800" cy="533789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Electrocytes stretch over the entire body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Electric organ discharge (EOD) runs </a:t>
                </a:r>
                <a:r>
                  <a:rPr lang="en-US" b="1" dirty="0"/>
                  <a:t>continuously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EOD enables object detection and orientation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EOD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sexually dimorphic: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Males: 850 – 1050 Hz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Females: 650 – 850 Hz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1B8A009-1968-24AB-F342-D1E07530B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65376"/>
                <a:ext cx="5257800" cy="5337893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Electric organ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2B9D2C36-0D68-DBF0-8A5E-01B341A56AC9}"/>
              </a:ext>
            </a:extLst>
          </p:cNvPr>
          <p:cNvGrpSpPr/>
          <p:nvPr/>
        </p:nvGrpSpPr>
        <p:grpSpPr>
          <a:xfrm>
            <a:off x="6218460" y="865376"/>
            <a:ext cx="5135339" cy="5568724"/>
            <a:chOff x="7675657" y="2093976"/>
            <a:chExt cx="5135339" cy="5568724"/>
          </a:xfrm>
        </p:grpSpPr>
        <p:pic>
          <p:nvPicPr>
            <p:cNvPr id="5" name="Picture 4" descr="Chart, radar chart&#10;&#10;Description automatically generated">
              <a:extLst>
                <a:ext uri="{FF2B5EF4-FFF2-40B4-BE49-F238E27FC236}">
                  <a16:creationId xmlns:a16="http://schemas.microsoft.com/office/drawing/2014/main" id="{EE2F5C3F-94E4-CB5D-EFC8-801FE55F6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087" r="-3" b="15709"/>
            <a:stretch/>
          </p:blipFill>
          <p:spPr>
            <a:xfrm>
              <a:off x="7675658" y="2093976"/>
              <a:ext cx="5135338" cy="53378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D2DE5-CB5E-D582-86F3-99D50719CE20}"/>
                </a:ext>
              </a:extLst>
            </p:cNvPr>
            <p:cNvSpPr txBox="1"/>
            <p:nvPr/>
          </p:nvSpPr>
          <p:spPr>
            <a:xfrm>
              <a:off x="7675657" y="7431868"/>
              <a:ext cx="38275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8B75867-F915-766B-1B84-8886953D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BE82B3-C0E0-F69D-4996-307EF1B89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3429000"/>
            <a:ext cx="4371975" cy="1981692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</a:t>
            </a:r>
            <a:r>
              <a:rPr lang="en-GB" dirty="0"/>
              <a:t>: Type 1 chirp, territorial signal</a:t>
            </a:r>
          </a:p>
          <a:p>
            <a:pPr marL="0" indent="0">
              <a:buNone/>
            </a:pPr>
            <a:r>
              <a:rPr lang="en-GB" b="1" dirty="0"/>
              <a:t>B</a:t>
            </a:r>
            <a:r>
              <a:rPr lang="en-GB" dirty="0"/>
              <a:t>: Type 2 chirp, aggressive threat signal</a:t>
            </a:r>
          </a:p>
          <a:p>
            <a:pPr marL="0" indent="0">
              <a:buNone/>
            </a:pPr>
            <a:r>
              <a:rPr lang="en-GB" b="1" dirty="0"/>
              <a:t>C</a:t>
            </a:r>
            <a:r>
              <a:rPr lang="en-GB" dirty="0"/>
              <a:t>: Type 3 chirp, mating signal </a:t>
            </a:r>
            <a:r>
              <a:rPr lang="en-GB" b="1" dirty="0">
                <a:solidFill>
                  <a:srgbClr val="FF0000"/>
                </a:solidFill>
              </a:rPr>
              <a:t>paper</a:t>
            </a:r>
            <a:endParaRPr lang="en-DE" b="1" dirty="0">
              <a:solidFill>
                <a:srgbClr val="FF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C01578-4BF3-3807-4DA6-268B160F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Electrocommunication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01225F-4550-0A9B-F454-1B9A8DE732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t-BR" sz="900" dirty="0"/>
              <a:t>G. Engler, G.K.H. Zupanc (2001)</a:t>
            </a:r>
            <a:endParaRPr lang="en-GB" sz="900" dirty="0"/>
          </a:p>
          <a:p>
            <a:endParaRPr lang="en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991B8CD-9098-312C-A842-4A0E0EE006AF}"/>
              </a:ext>
            </a:extLst>
          </p:cNvPr>
          <p:cNvGrpSpPr/>
          <p:nvPr/>
        </p:nvGrpSpPr>
        <p:grpSpPr>
          <a:xfrm>
            <a:off x="1447799" y="1120342"/>
            <a:ext cx="8510743" cy="4126865"/>
            <a:chOff x="838199" y="1028859"/>
            <a:chExt cx="8510743" cy="4126865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BCB5AD9-2986-66A5-F5B3-26CFF6735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975"/>
            <a:stretch/>
          </p:blipFill>
          <p:spPr>
            <a:xfrm>
              <a:off x="838200" y="1028859"/>
              <a:ext cx="3738717" cy="1981691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E0FEC54-6C17-CD68-C0AF-6DCDA0686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309" b="34666"/>
            <a:stretch/>
          </p:blipFill>
          <p:spPr>
            <a:xfrm>
              <a:off x="838199" y="3174033"/>
              <a:ext cx="3738717" cy="1981691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8B7D76E4-1D21-4546-D504-166BA7422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314" b="-339"/>
            <a:stretch/>
          </p:blipFill>
          <p:spPr>
            <a:xfrm>
              <a:off x="5610225" y="1028859"/>
              <a:ext cx="3738717" cy="198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10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Electrocommunication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4" name="Graphic 18">
            <a:extLst>
              <a:ext uri="{FF2B5EF4-FFF2-40B4-BE49-F238E27FC236}">
                <a16:creationId xmlns:a16="http://schemas.microsoft.com/office/drawing/2014/main" id="{FCA8EA32-1EB6-A95B-B664-C14E8B25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72394"/>
            <a:ext cx="5762625" cy="432435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E28DF3E9-FCAB-2C33-7FED-78B1C10DFA27}"/>
              </a:ext>
            </a:extLst>
          </p:cNvPr>
          <p:cNvGrpSpPr/>
          <p:nvPr/>
        </p:nvGrpSpPr>
        <p:grpSpPr>
          <a:xfrm>
            <a:off x="7113530" y="1643864"/>
            <a:ext cx="4240269" cy="4273584"/>
            <a:chOff x="970871" y="3508099"/>
            <a:chExt cx="4588299" cy="4624349"/>
          </a:xfrm>
        </p:grpSpPr>
        <p:pic>
          <p:nvPicPr>
            <p:cNvPr id="6" name="Graphic 12">
              <a:extLst>
                <a:ext uri="{FF2B5EF4-FFF2-40B4-BE49-F238E27FC236}">
                  <a16:creationId xmlns:a16="http://schemas.microsoft.com/office/drawing/2014/main" id="{6AB9AB3C-7D82-9F98-E7A9-726026CF8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0089" r="13418"/>
            <a:stretch/>
          </p:blipFill>
          <p:spPr>
            <a:xfrm>
              <a:off x="970871" y="3508099"/>
              <a:ext cx="4588299" cy="4393517"/>
            </a:xfrm>
            <a:prstGeom prst="rect">
              <a:avLst/>
            </a:prstGeom>
          </p:spPr>
        </p:pic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1F17977-8E51-0203-DC4A-1AF9DB926501}"/>
                </a:ext>
              </a:extLst>
            </p:cNvPr>
            <p:cNvSpPr txBox="1"/>
            <p:nvPr/>
          </p:nvSpPr>
          <p:spPr>
            <a:xfrm>
              <a:off x="970871" y="7901616"/>
              <a:ext cx="4327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>
                      <a:lumMod val="75000"/>
                    </a:schemeClr>
                  </a:solidFill>
                </a:rPr>
                <a:t>https://bendalab.github.io/pubs/Benda2020-ElectrosensoryWorlds.pdf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77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Electrocommunication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E95AF3D-2F9C-1A67-EA36-75A534BF1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199" y="957355"/>
            <a:ext cx="7203600" cy="5405677"/>
          </a:xfrm>
        </p:spPr>
      </p:pic>
    </p:spTree>
    <p:extLst>
      <p:ext uri="{BB962C8B-B14F-4D97-AF65-F5344CB8AC3E}">
        <p14:creationId xmlns:p14="http://schemas.microsoft.com/office/powerpoint/2010/main" val="57005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DC5D6C-53F9-FBBD-903E-978C05C15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- Electrocommunication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86717FE2-9B3C-0066-375D-251F40403033}"/>
              </a:ext>
            </a:extLst>
          </p:cNvPr>
          <p:cNvGrpSpPr/>
          <p:nvPr/>
        </p:nvGrpSpPr>
        <p:grpSpPr>
          <a:xfrm>
            <a:off x="2334727" y="865376"/>
            <a:ext cx="7522544" cy="5761574"/>
            <a:chOff x="4797770" y="460075"/>
            <a:chExt cx="6882396" cy="5470101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21980CF-1681-1EFC-ABBC-E942A906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770" y="460075"/>
              <a:ext cx="6835039" cy="5308121"/>
            </a:xfrm>
            <a:prstGeom prst="rect">
              <a:avLst/>
            </a:prstGeom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B6EDDEBD-0273-24D2-0B07-B0FD80ECB247}"/>
                </a:ext>
              </a:extLst>
            </p:cNvPr>
            <p:cNvSpPr txBox="1"/>
            <p:nvPr/>
          </p:nvSpPr>
          <p:spPr>
            <a:xfrm>
              <a:off x="4797770" y="5653177"/>
              <a:ext cx="6882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r"/>
              <a:r>
                <a:rPr lang="en-GB" sz="1200" dirty="0"/>
                <a:t>Henriette Walz,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10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B8A009-1968-24AB-F342-D1E07530B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376"/>
            <a:ext cx="5257800" cy="5337893"/>
          </a:xfrm>
        </p:spPr>
        <p:txBody>
          <a:bodyPr/>
          <a:lstStyle/>
          <a:p>
            <a:r>
              <a:rPr lang="en-US" dirty="0"/>
              <a:t>P-units = electrocytes</a:t>
            </a:r>
          </a:p>
          <a:p>
            <a:r>
              <a:rPr lang="en-US" dirty="0"/>
              <a:t>Spontaneous activity</a:t>
            </a:r>
          </a:p>
          <a:p>
            <a:r>
              <a:rPr lang="en-US" dirty="0"/>
              <a:t>React to own electric field</a:t>
            </a:r>
          </a:p>
          <a:p>
            <a:r>
              <a:rPr lang="en-US" dirty="0"/>
              <a:t>Project into the </a:t>
            </a:r>
            <a:r>
              <a:rPr lang="en-US" b="1" dirty="0"/>
              <a:t>electrosensory lateral line lobe</a:t>
            </a:r>
            <a:r>
              <a:rPr lang="en-US" dirty="0"/>
              <a:t> (ELL)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P-units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D0FA4-42F3-4E9F-1F6E-7609DED7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– ELL pyramidal cells</a:t>
            </a:r>
            <a:endParaRPr lang="en-DE" dirty="0">
              <a:solidFill>
                <a:schemeClr val="bg1"/>
              </a:solidFill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994709F7-BCFB-CE10-2A49-E38CBFBE31BC}"/>
              </a:ext>
            </a:extLst>
          </p:cNvPr>
          <p:cNvGrpSpPr/>
          <p:nvPr/>
        </p:nvGrpSpPr>
        <p:grpSpPr>
          <a:xfrm>
            <a:off x="1014430" y="1354998"/>
            <a:ext cx="10163140" cy="4760927"/>
            <a:chOff x="1609475" y="2018973"/>
            <a:chExt cx="10163140" cy="476092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9EEE21F-E4E7-C4B9-2591-4467CCE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9475" y="2108377"/>
              <a:ext cx="8436634" cy="4408021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5C6E775-05A4-A7B5-7E7C-A3BF5B447278}"/>
                </a:ext>
              </a:extLst>
            </p:cNvPr>
            <p:cNvSpPr txBox="1"/>
            <p:nvPr/>
          </p:nvSpPr>
          <p:spPr>
            <a:xfrm>
              <a:off x="2110940" y="3418905"/>
              <a:ext cx="299446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Superficial pyramidal cell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53AABEB0-2E08-113F-4682-2BE338EEBCB0}"/>
                </a:ext>
              </a:extLst>
            </p:cNvPr>
            <p:cNvSpPr txBox="1"/>
            <p:nvPr/>
          </p:nvSpPr>
          <p:spPr>
            <a:xfrm>
              <a:off x="2373399" y="3786593"/>
              <a:ext cx="2530910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 pyramidal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D1A351-56EA-0A71-9EBA-5E8DCE4C5EDD}"/>
                </a:ext>
              </a:extLst>
            </p:cNvPr>
            <p:cNvSpPr txBox="1"/>
            <p:nvPr/>
          </p:nvSpPr>
          <p:spPr>
            <a:xfrm>
              <a:off x="3126932" y="4155575"/>
              <a:ext cx="2113942" cy="313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Interneuron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FD4F4F4D-4D92-F867-E3E9-F791297A9C8B}"/>
                </a:ext>
              </a:extLst>
            </p:cNvPr>
            <p:cNvSpPr txBox="1"/>
            <p:nvPr/>
          </p:nvSpPr>
          <p:spPr>
            <a:xfrm>
              <a:off x="5920057" y="3375753"/>
              <a:ext cx="469059" cy="402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LS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61A676C-6100-4A79-C1EC-013168A5BDF0}"/>
                </a:ext>
              </a:extLst>
            </p:cNvPr>
            <p:cNvSpPr txBox="1"/>
            <p:nvPr/>
          </p:nvSpPr>
          <p:spPr>
            <a:xfrm>
              <a:off x="6573583" y="3122051"/>
              <a:ext cx="615885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02F616A-BA98-A4B1-93BF-3DF26ABFEADF}"/>
                </a:ext>
              </a:extLst>
            </p:cNvPr>
            <p:cNvSpPr txBox="1"/>
            <p:nvPr/>
          </p:nvSpPr>
          <p:spPr>
            <a:xfrm>
              <a:off x="7503552" y="3189909"/>
              <a:ext cx="726614" cy="445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CMS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30F700A-1C74-6EF3-EEA2-F4BB6E10ECE0}"/>
                </a:ext>
              </a:extLst>
            </p:cNvPr>
            <p:cNvSpPr txBox="1"/>
            <p:nvPr/>
          </p:nvSpPr>
          <p:spPr>
            <a:xfrm>
              <a:off x="8477783" y="3575717"/>
              <a:ext cx="588321" cy="40540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MS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2EC9A1C4-B22F-FFF8-B41F-995301ECD2D9}"/>
                </a:ext>
              </a:extLst>
            </p:cNvPr>
            <p:cNvSpPr txBox="1"/>
            <p:nvPr/>
          </p:nvSpPr>
          <p:spPr>
            <a:xfrm>
              <a:off x="6154587" y="2018973"/>
              <a:ext cx="1292852" cy="40093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Electrode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19F4CAC4-DAF3-7E0C-F22A-025E1A2EEAE3}"/>
                </a:ext>
              </a:extLst>
            </p:cNvPr>
            <p:cNvSpPr txBox="1"/>
            <p:nvPr/>
          </p:nvSpPr>
          <p:spPr>
            <a:xfrm>
              <a:off x="9764475" y="2227548"/>
              <a:ext cx="20081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Inhib</a:t>
              </a:r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feedback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24D3C6E-B202-30BF-ABD7-E1F32B60A798}"/>
                </a:ext>
              </a:extLst>
            </p:cNvPr>
            <p:cNvSpPr txBox="1"/>
            <p:nvPr/>
          </p:nvSpPr>
          <p:spPr>
            <a:xfrm>
              <a:off x="4027085" y="6395179"/>
              <a:ext cx="10783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P-Unit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70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viridis">
      <a:dk1>
        <a:sysClr val="windowText" lastClr="000000"/>
      </a:dk1>
      <a:lt1>
        <a:sysClr val="window" lastClr="FFFFFF"/>
      </a:lt1>
      <a:dk2>
        <a:srgbClr val="440154"/>
      </a:dk2>
      <a:lt2>
        <a:srgbClr val="61C960"/>
      </a:lt2>
      <a:accent1>
        <a:srgbClr val="472775"/>
      </a:accent1>
      <a:accent2>
        <a:srgbClr val="2D6E8E"/>
      </a:accent2>
      <a:accent3>
        <a:srgbClr val="27AB82"/>
      </a:accent3>
      <a:accent4>
        <a:srgbClr val="5CC863"/>
      </a:accent4>
      <a:accent5>
        <a:srgbClr val="70AD47"/>
      </a:accent5>
      <a:accent6>
        <a:srgbClr val="FDE725"/>
      </a:accent6>
      <a:hlink>
        <a:srgbClr val="B8DE30"/>
      </a:hlink>
      <a:folHlink>
        <a:srgbClr val="2978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.potx" id="{A2C3AF09-7842-4F2C-AF6E-2F07D4B51C62}" vid="{EB798949-7371-4FFC-90D8-DBB6258C07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and white viridis</Template>
  <TotalTime>0</TotalTime>
  <Words>531</Words>
  <Application>Microsoft Office PowerPoint</Application>
  <PresentationFormat>Breitbild</PresentationFormat>
  <Paragraphs>120</Paragraphs>
  <Slides>29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Open Sans</vt:lpstr>
      <vt:lpstr>Open Sans Semibold</vt:lpstr>
      <vt:lpstr>Office</vt:lpstr>
      <vt:lpstr>Intracellular recordings in the ELL of a weakly electric fish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cortical control of vocal interaction in neotropical singing mice</dc:title>
  <dc:creator>Patrick Weygoldt</dc:creator>
  <cp:lastModifiedBy>Patrick Weygoldt</cp:lastModifiedBy>
  <cp:revision>181</cp:revision>
  <dcterms:created xsi:type="dcterms:W3CDTF">2022-06-24T13:17:30Z</dcterms:created>
  <dcterms:modified xsi:type="dcterms:W3CDTF">2022-11-03T06:56:14Z</dcterms:modified>
</cp:coreProperties>
</file>